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85" r:id="rId3"/>
    <p:sldId id="267" r:id="rId4"/>
    <p:sldId id="270" r:id="rId5"/>
    <p:sldId id="284" r:id="rId6"/>
    <p:sldId id="282" r:id="rId7"/>
  </p:sldIdLst>
  <p:sldSz cx="12192000" cy="6858000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32A"/>
    <a:srgbClr val="898989"/>
    <a:srgbClr val="9F2131"/>
    <a:srgbClr val="E2E2E2"/>
    <a:srgbClr val="BFC7CE"/>
    <a:srgbClr val="F2F2F2"/>
    <a:srgbClr val="E7E7E7"/>
    <a:srgbClr val="EBEBEB"/>
    <a:srgbClr val="64646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86421" autoAdjust="0"/>
  </p:normalViewPr>
  <p:slideViewPr>
    <p:cSldViewPr snapToGrid="0">
      <p:cViewPr varScale="1">
        <p:scale>
          <a:sx n="97" d="100"/>
          <a:sy n="97" d="100"/>
        </p:scale>
        <p:origin x="92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50" d="100"/>
          <a:sy n="50" d="100"/>
        </p:scale>
        <p:origin x="4512" y="9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6575" cy="512763"/>
          </a:xfrm>
          <a:prstGeom prst="rect">
            <a:avLst/>
          </a:prstGeom>
        </p:spPr>
        <p:txBody>
          <a:bodyPr vert="horz" lIns="91432" tIns="45717" rIns="91432" bIns="4571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1139" y="2"/>
            <a:ext cx="3076575" cy="512763"/>
          </a:xfrm>
          <a:prstGeom prst="rect">
            <a:avLst/>
          </a:prstGeom>
        </p:spPr>
        <p:txBody>
          <a:bodyPr vert="horz" lIns="91432" tIns="45717" rIns="91432" bIns="45717" rtlCol="0"/>
          <a:lstStyle>
            <a:lvl1pPr algn="r">
              <a:defRPr sz="1200"/>
            </a:lvl1pPr>
          </a:lstStyle>
          <a:p>
            <a:fld id="{7DC30356-BBA0-489A-8E3F-D79A013F5EA1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721852"/>
            <a:ext cx="3076575" cy="512763"/>
          </a:xfrm>
          <a:prstGeom prst="rect">
            <a:avLst/>
          </a:prstGeom>
        </p:spPr>
        <p:txBody>
          <a:bodyPr vert="horz" lIns="91432" tIns="45717" rIns="91432" bIns="4571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1139" y="9721852"/>
            <a:ext cx="3076575" cy="512763"/>
          </a:xfrm>
          <a:prstGeom prst="rect">
            <a:avLst/>
          </a:prstGeom>
        </p:spPr>
        <p:txBody>
          <a:bodyPr vert="horz" lIns="91432" tIns="45717" rIns="91432" bIns="45717" rtlCol="0" anchor="b"/>
          <a:lstStyle>
            <a:lvl1pPr algn="r">
              <a:defRPr sz="1200"/>
            </a:lvl1pPr>
          </a:lstStyle>
          <a:p>
            <a:fld id="{FF90B944-01AB-4143-9DBF-5EDBEF3EB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993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6364" cy="513508"/>
          </a:xfrm>
          <a:prstGeom prst="rect">
            <a:avLst/>
          </a:prstGeom>
        </p:spPr>
        <p:txBody>
          <a:bodyPr vert="horz" lIns="96351" tIns="48176" rIns="96351" bIns="48176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293" y="2"/>
            <a:ext cx="3076364" cy="513508"/>
          </a:xfrm>
          <a:prstGeom prst="rect">
            <a:avLst/>
          </a:prstGeom>
        </p:spPr>
        <p:txBody>
          <a:bodyPr vert="horz" lIns="96351" tIns="48176" rIns="96351" bIns="48176" rtlCol="0"/>
          <a:lstStyle>
            <a:lvl1pPr algn="r">
              <a:defRPr sz="1300"/>
            </a:lvl1pPr>
          </a:lstStyle>
          <a:p>
            <a:fld id="{4D6BA35D-A8CE-42B2-A926-0BFDF8FE637B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1" tIns="48176" rIns="96351" bIns="4817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31" y="4925410"/>
            <a:ext cx="5679440" cy="4029878"/>
          </a:xfrm>
          <a:prstGeom prst="rect">
            <a:avLst/>
          </a:prstGeom>
        </p:spPr>
        <p:txBody>
          <a:bodyPr vert="horz" lIns="96351" tIns="48176" rIns="96351" bIns="4817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10"/>
            <a:ext cx="3076364" cy="513507"/>
          </a:xfrm>
          <a:prstGeom prst="rect">
            <a:avLst/>
          </a:prstGeom>
        </p:spPr>
        <p:txBody>
          <a:bodyPr vert="horz" lIns="96351" tIns="48176" rIns="96351" bIns="48176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293" y="9721110"/>
            <a:ext cx="3076364" cy="513507"/>
          </a:xfrm>
          <a:prstGeom prst="rect">
            <a:avLst/>
          </a:prstGeom>
        </p:spPr>
        <p:txBody>
          <a:bodyPr vert="horz" lIns="96351" tIns="48176" rIns="96351" bIns="48176" rtlCol="0" anchor="b"/>
          <a:lstStyle>
            <a:lvl1pPr algn="r">
              <a:defRPr sz="1300"/>
            </a:lvl1pPr>
          </a:lstStyle>
          <a:p>
            <a:fld id="{1ACD8B41-EFD2-407A-BBFA-4337794692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044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363508" algn="just"/>
            <a:r>
              <a:rPr lang="ru-RU" sz="1500" dirty="0"/>
              <a:t>Добрый день, уважаемые коллеги! </a:t>
            </a:r>
          </a:p>
          <a:p>
            <a:pPr algn="just"/>
            <a:endParaRPr lang="ru-RU" sz="1500" dirty="0"/>
          </a:p>
          <a:p>
            <a:pPr indent="363508" algn="just"/>
            <a:r>
              <a:rPr lang="ru-RU" sz="1500" dirty="0"/>
              <a:t>Представляю Вашему вниманию доклад о видении АО «УЗГА» направлений развития транспортных беспилотных авиационных систем. </a:t>
            </a:r>
          </a:p>
          <a:p>
            <a:pPr algn="just"/>
            <a:endParaRPr lang="ru-RU" sz="15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D8B41-EFD2-407A-BBFA-43377946924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58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709930" y="4837725"/>
            <a:ext cx="5679440" cy="4883381"/>
          </a:xfrm>
        </p:spPr>
        <p:txBody>
          <a:bodyPr/>
          <a:lstStyle/>
          <a:p>
            <a:pPr indent="363508" algn="just"/>
            <a:r>
              <a:rPr lang="ru-RU" sz="1300" dirty="0"/>
              <a:t>Текущий уровень развития беспилотных технологий привел к появлению возможности использовать БАС для решения транспортных задач. </a:t>
            </a:r>
          </a:p>
          <a:p>
            <a:pPr indent="363508" algn="just"/>
            <a:r>
              <a:rPr lang="ru-RU" sz="1300" dirty="0"/>
              <a:t>Применение БАС гражданского назначения может быть коммерчески эффективной рыночной услугой, востребованной органами государственной и местной власти, медицинскими, почтовыми и коммерческими организациями, а также частными лицами</a:t>
            </a:r>
          </a:p>
          <a:p>
            <a:pPr indent="363508" algn="just"/>
            <a:r>
              <a:rPr lang="ru-RU" sz="1300" dirty="0"/>
              <a:t>Анализ мирового опыта показывает, что практическое развитие транспортных услуг с использованием БАС происходит только там, где создается реальная альтернатива наземному транспорту по скорости доставки без существенных вложений в наземную инфраструктуру. </a:t>
            </a:r>
          </a:p>
          <a:p>
            <a:pPr indent="363508" algn="just"/>
            <a:r>
              <a:rPr lang="ru-RU" sz="1300" dirty="0"/>
              <a:t>Гиганты мировой цифровой индустрии (</a:t>
            </a:r>
            <a:r>
              <a:rPr lang="ru-RU" sz="1300" dirty="0" err="1"/>
              <a:t>Google</a:t>
            </a:r>
            <a:r>
              <a:rPr lang="ru-RU" sz="1300" dirty="0"/>
              <a:t>, </a:t>
            </a:r>
            <a:r>
              <a:rPr lang="ru-RU" sz="1300" dirty="0" err="1"/>
              <a:t>Amazon</a:t>
            </a:r>
            <a:r>
              <a:rPr lang="ru-RU" sz="1300" dirty="0"/>
              <a:t>, </a:t>
            </a:r>
            <a:r>
              <a:rPr lang="ru-RU" sz="1300" dirty="0" err="1"/>
              <a:t>Wallmart</a:t>
            </a:r>
            <a:r>
              <a:rPr lang="ru-RU" sz="1300" dirty="0"/>
              <a:t>, DHL) вплотную приблизились к началу коммерческой эксплуатации БАС - за прошедший год они получили сертификаты эксплантатов БАС. Также, в прошедшем году израильская компания IAI осуществили посадку БЛА HERON в международном аэропорту Бен </a:t>
            </a:r>
            <a:r>
              <a:rPr lang="ru-RU" sz="1300" dirty="0" err="1"/>
              <a:t>Гурион</a:t>
            </a:r>
            <a:r>
              <a:rPr lang="ru-RU" sz="1300" dirty="0"/>
              <a:t> без остановки его штатного функционирования, а китайская логистическая компания SF </a:t>
            </a:r>
            <a:r>
              <a:rPr lang="ru-RU" sz="1300" dirty="0" err="1"/>
              <a:t>Express</a:t>
            </a:r>
            <a:r>
              <a:rPr lang="ru-RU" sz="1300" dirty="0"/>
              <a:t> осуществила перевозку грузов на аналоге АН-2 в беспилотном режиме.</a:t>
            </a:r>
          </a:p>
          <a:p>
            <a:pPr indent="363508" algn="just"/>
            <a:r>
              <a:rPr lang="ru-RU" sz="1300" dirty="0"/>
              <a:t>Использование БАС для решения транспортных задач – складывающийся мировой тренд. Мы вынуждены догонять. Основным фактором успеха масштабного внедрение БАС является согласованное достижение интересов регуляторных и научно-технических институтов развития, представителей бизнеса – производителей и поставщиков услуг БАС, потребителей.</a:t>
            </a:r>
          </a:p>
          <a:p>
            <a:pPr algn="just"/>
            <a:endParaRPr lang="ru-RU" sz="13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D8B41-EFD2-407A-BBFA-43377946924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182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709931" y="4925409"/>
            <a:ext cx="5679440" cy="4795701"/>
          </a:xfrm>
        </p:spPr>
        <p:txBody>
          <a:bodyPr/>
          <a:lstStyle/>
          <a:p>
            <a:pPr indent="363508" algn="just"/>
            <a:r>
              <a:rPr lang="ru-RU" dirty="0"/>
              <a:t>За прошедший год в рамках дорожной карты АЭРОНЕТ НТИ совместно с АО РВК мы разработали сбалансированный проект коммерческой цифровой транспортной логистической платформы БАС. В рамках этого проекта </a:t>
            </a:r>
            <a:r>
              <a:rPr lang="ru-RU" dirty="0" smtClean="0"/>
              <a:t>планировался </a:t>
            </a:r>
            <a:r>
              <a:rPr lang="ru-RU" dirty="0"/>
              <a:t>запуск платформы по перевозке грузов в пилотном регионе с помощью БАС. </a:t>
            </a:r>
            <a:endParaRPr lang="ru-RU" dirty="0" smtClean="0"/>
          </a:p>
          <a:p>
            <a:pPr indent="363508" algn="just"/>
            <a:r>
              <a:rPr lang="ru-RU" dirty="0" smtClean="0"/>
              <a:t>Руководствуясь </a:t>
            </a:r>
            <a:r>
              <a:rPr lang="ru-RU" dirty="0"/>
              <a:t>здравым смыслом, мы решили не устраивать баталий на более-менее сформировавшихся сегментах рынка, связанных, прежде всего, с различным мониторингом и </a:t>
            </a:r>
            <a:r>
              <a:rPr lang="ru-RU" dirty="0" err="1"/>
              <a:t>фотометрированием</a:t>
            </a:r>
            <a:r>
              <a:rPr lang="ru-RU" dirty="0"/>
              <a:t>. А решили сделать что-то новое и нужное для конечного потребителя – это доставка грузов с использованием БАС</a:t>
            </a:r>
            <a:r>
              <a:rPr lang="ru-RU" dirty="0" smtClean="0"/>
              <a:t>.</a:t>
            </a:r>
          </a:p>
          <a:p>
            <a:pPr indent="363508" algn="just"/>
            <a:r>
              <a:rPr lang="ru-RU" dirty="0" smtClean="0"/>
              <a:t>Финансово-экономическая </a:t>
            </a:r>
            <a:r>
              <a:rPr lang="ru-RU" dirty="0"/>
              <a:t>модель проекта рассчитана на сеть доставки в УРФО со сроком окупаемости 7 </a:t>
            </a:r>
            <a:r>
              <a:rPr lang="ru-RU" dirty="0" smtClean="0"/>
              <a:t>лет.</a:t>
            </a:r>
          </a:p>
          <a:p>
            <a:pPr indent="363508" algn="just"/>
            <a:endParaRPr lang="ru-RU" dirty="0"/>
          </a:p>
          <a:p>
            <a:pPr indent="363508" algn="just"/>
            <a:r>
              <a:rPr lang="ru-RU" dirty="0"/>
              <a:t>История развития гражданской авиации начинается с почтовых </a:t>
            </a:r>
            <a:r>
              <a:rPr lang="ru-RU" dirty="0" smtClean="0"/>
              <a:t>перевозок.</a:t>
            </a:r>
          </a:p>
          <a:p>
            <a:pPr indent="363508" algn="just"/>
            <a:r>
              <a:rPr lang="ru-RU" dirty="0" smtClean="0"/>
              <a:t>Конкурентные </a:t>
            </a:r>
            <a:r>
              <a:rPr lang="ru-RU" dirty="0"/>
              <a:t>преимуществам логистических услуг  с помощью БАС:</a:t>
            </a:r>
          </a:p>
          <a:p>
            <a:pPr indent="363508" algn="just"/>
            <a:r>
              <a:rPr lang="ru-RU" dirty="0"/>
              <a:t>    – конечная стоимость авиаперевозок с помощью БАС на маршрутах местных воздушных линий (МВЛ) с небольшим грузооборотом ниже по сравнению с услугами пилотируемой авиации на этих же маршрутах (низкий уровень загрузки ПВС полезным грузом);</a:t>
            </a:r>
          </a:p>
          <a:p>
            <a:pPr indent="363508" algn="just"/>
            <a:r>
              <a:rPr lang="ru-RU" dirty="0"/>
              <a:t>   – конкурентная доля коммерческого объема рынка авиаперевозок грузов по сети МВЛ с помощью БАС может составлять ¼ от общего объема авиаперевозок грузов по сети МВЛ;</a:t>
            </a:r>
          </a:p>
          <a:p>
            <a:pPr indent="363508" algn="just"/>
            <a:r>
              <a:rPr lang="ru-RU" dirty="0"/>
              <a:t>   – регулярность рейсов БВС на маршрутах с небольшим грузооборотом может быть значительна увеличена (в несколько раз) по сравнению с пилотируемой авиацией, что даже при соразмерных тарифах с пилотируемой авиацией может стать решающим фактором при выборе потребителем авиаперевозчика.</a:t>
            </a:r>
          </a:p>
          <a:p>
            <a:pPr indent="363508" algn="just"/>
            <a:endParaRPr lang="ru-RU" sz="1500" dirty="0" smtClean="0"/>
          </a:p>
          <a:p>
            <a:pPr indent="363508" algn="just"/>
            <a:endParaRPr lang="ru-RU" sz="15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D8B41-EFD2-407A-BBFA-43377946924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634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363508" algn="just"/>
            <a:r>
              <a:rPr lang="ru-RU" sz="1500" dirty="0"/>
              <a:t>Сложившаяся в 2020 году эпидемиологическая ситуация показывает актуальность применения БАС для доставки грузов без прямого контакта между людьми. </a:t>
            </a:r>
          </a:p>
          <a:p>
            <a:pPr indent="363508" algn="just"/>
            <a:r>
              <a:rPr lang="ru-RU" sz="1500" dirty="0"/>
              <a:t>В мае 2020г АО УЗГА совместно с Минздравом Свердловской области провели эксперимент по доставке медицинских грузов между г. Камышлов – г. Екатеринбург на расстояние 100 км. Перелет осуществлялся в полностью автоматическом режиме с передачей управления БВС между наземными станциями управления.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E8FFF-0734-4591-888E-E0F82338571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863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00063" y="306388"/>
            <a:ext cx="6232525" cy="35067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723446" y="4109896"/>
            <a:ext cx="5787568" cy="4091383"/>
          </a:xfrm>
        </p:spPr>
        <p:txBody>
          <a:bodyPr/>
          <a:lstStyle/>
          <a:p>
            <a:pPr indent="363508" algn="just"/>
            <a:r>
              <a:rPr lang="ru-RU" sz="1500" dirty="0"/>
              <a:t>Мы накопили большой опыт в создании и производстве БАС разведывательного типа различных классов. Также АО </a:t>
            </a:r>
            <a:r>
              <a:rPr lang="ru-RU" sz="1500" dirty="0" smtClean="0"/>
              <a:t>«УЗГА» </a:t>
            </a:r>
            <a:r>
              <a:rPr lang="ru-RU" sz="1500" dirty="0"/>
              <a:t>является разработчиком различных легких пилотируемых летательных аппаратов.</a:t>
            </a:r>
          </a:p>
          <a:p>
            <a:pPr indent="363508" algn="just"/>
            <a:r>
              <a:rPr lang="ru-RU" sz="1500" dirty="0"/>
              <a:t>Особенно перспективным выглядит технология создания опционально пилотируемых и беспилотных самолетов на базе легких пилотируемых воздушных судов с использованием научно технического задела по унификации станций управления и инфраструктуры связи.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2A862-1F40-B349-91D5-3B9B128B79E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471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709930" y="4881534"/>
            <a:ext cx="5679440" cy="5070362"/>
          </a:xfrm>
        </p:spPr>
        <p:txBody>
          <a:bodyPr/>
          <a:lstStyle/>
          <a:p>
            <a:pPr indent="363508" algn="just"/>
            <a:r>
              <a:rPr lang="ru-RU" sz="1300" dirty="0" smtClean="0"/>
              <a:t>Предлагаю обсудить и </a:t>
            </a:r>
            <a:r>
              <a:rPr lang="ru-RU" sz="1300" dirty="0"/>
              <a:t>внести в протокол следующие </a:t>
            </a:r>
            <a:r>
              <a:rPr lang="ru-RU" sz="1300" dirty="0" smtClean="0"/>
              <a:t>пункты … </a:t>
            </a:r>
            <a:endParaRPr lang="ru-RU" sz="13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D8B41-EFD2-407A-BBFA-43377946924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651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2F56C8-36FE-473A-95CF-8B36D73ED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0931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>
                <a:solidFill>
                  <a:srgbClr val="99032A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68E3318-2F02-40C5-B2E0-6294DF9920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62A406F-6FA5-4682-9C44-1DD33A8CB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4D19-F211-44F0-98C6-675C2DD3AE36}" type="datetime1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4D1DF23-B769-4464-9E56-56B53E735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322452E-1D2B-4006-A869-87F9D584F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4335" y="6343010"/>
            <a:ext cx="2743200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BFEF51F8-218D-4FA7-9D4A-F7C09A86086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774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634500-7005-4912-B3E5-241787708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34177D0-6CBA-4DFA-917F-5F1993DE6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E9645F2-C631-4A5A-93A4-32E9EC62A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3ED8D-AC98-4FB0-8618-ED68BF66CD35}" type="datetime1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B1A8AC3-8D50-4F7C-83C2-7806CCD39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7B8002A-D633-4407-AB10-76FACE68E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51F8-218D-4FA7-9D4A-F7C09A860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891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E1FE2E8C-A798-41C4-9E2B-7C7E68D137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12B00AB-4747-4CAD-BC7F-B47EA2B93C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970F083-EB79-4706-A86D-6388A231D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A823-394F-457C-86CA-8479A0355B68}" type="datetime1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2C40CAB-E120-4128-B827-787DA731F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1439747-8FF7-4E2D-BA80-B0BE32EE7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51F8-218D-4FA7-9D4A-F7C09A860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748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4A3FBD2-8392-4363-B8C2-E99CD9F7B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88F9871-25E2-4E81-BA78-C7223BAA5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60D2DD9-BD81-488C-B9EB-9D53DE4B1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4EE7-1664-49D0-A8CB-572084BC30D6}" type="datetime1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4EE9F97-3C23-42B6-8120-31118145C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28B7596-3039-4874-BC77-F712C42E3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51F8-218D-4FA7-9D4A-F7C09A860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05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B3BFC4-0B2E-4946-AC24-9E3E36F86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897EB42-49C6-4415-9961-27F83D099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BDDF0B8-B9EC-493B-988B-93E0F7424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1E7A-3231-44C1-A926-03C0659C70A5}" type="datetime1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34A87EC-F6FB-4BF6-8A02-C5FE2ECF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0C5CCA7-A1B5-4D4F-BE24-CEC80682C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51F8-218D-4FA7-9D4A-F7C09A860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344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C10F9E-E576-4B20-99A7-FCC857059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4298000-79B7-48E8-9F5E-5092C6154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AF34D6F-B0C9-4141-9562-8B4BACE70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FFAE526-7FD0-40CF-9985-9E52569A3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F823-6761-46A3-901E-D4D00CCD77CC}" type="datetime1">
              <a:rPr lang="ru-RU" smtClean="0"/>
              <a:t>02.04.2021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32F6329-E57A-4560-9E0B-C0530A46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0067BB3-05D4-490A-B533-FD75F8F64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9026" y="6356349"/>
            <a:ext cx="2743200" cy="360000"/>
          </a:xfrm>
        </p:spPr>
        <p:txBody>
          <a:bodyPr/>
          <a:lstStyle/>
          <a:p>
            <a:fld id="{BFEF51F8-218D-4FA7-9D4A-F7C09A860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838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04CAB5-8FD2-4924-BFE9-E2B3345D6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E6BF8D0-C612-46E9-B6B7-523980ECB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1F7DD09-684F-4313-90BA-79A1CBEC20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5C3EB39-F768-4D10-8A00-F36F1E6671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34CF581-15A5-43E1-B539-7294297C3E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ACC045C4-6C05-4823-966E-CA2D0E940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2400B-C91E-4826-86EC-62CC5389A9DB}" type="datetime1">
              <a:rPr lang="ru-RU" smtClean="0"/>
              <a:t>02.04.2021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2235714E-9969-422C-A00B-2F0A7846B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8AA8E03A-CBBB-4D43-9415-A3401FCE6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51F8-218D-4FA7-9D4A-F7C09A860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241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EAC0C3-0EAA-4C78-B26D-3B820AAF8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71F03DE-5DE4-4C96-A5FB-24C924395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F579A-D018-4DF9-9D49-578684EA2F39}" type="datetime1">
              <a:rPr lang="ru-RU" smtClean="0"/>
              <a:t>02.04.2021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CE3C863-F2F9-4FFA-B32E-B47DB8D56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BB7A7EF-71BC-4FB2-94E6-79145AD3F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51F8-218D-4FA7-9D4A-F7C09A860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668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621C50E9-CB8A-47D2-9A44-6CCD9FB64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52A5-F7ED-4A2D-A47D-69349828618C}" type="datetime1">
              <a:rPr lang="ru-RU" smtClean="0"/>
              <a:t>02.04.2021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1A6EA51-D253-4988-85F6-CD1B38B68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AB98025-1352-4FF4-936A-C3B542345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51F8-218D-4FA7-9D4A-F7C09A860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895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03B499-58F3-4E77-97BB-AF280644D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74F71ED-5A1C-4318-907F-53AD2EA55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E56CF88-D043-4ECE-9927-45CE47C9A3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863993E-CB7E-4256-BCA2-8D05F5EB5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53A1-A410-4511-B5BC-D7A50FB95FF0}" type="datetime1">
              <a:rPr lang="ru-RU" smtClean="0"/>
              <a:t>02.04.2021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156574B-FDAD-4FE2-865F-5768FF3A9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463C86F-794C-4ED7-8F73-F88A62581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51F8-218D-4FA7-9D4A-F7C09A860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358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1A65C9-9223-42E9-A140-135768247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32A2153-235D-43D0-8B6C-5FB3C2059F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220F500-34FC-488D-99E1-12CDD2F64E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43FC283-0A43-4192-A4E6-AC3DF58BA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555F-4638-440E-B812-17471775CCE2}" type="datetime1">
              <a:rPr lang="ru-RU" smtClean="0"/>
              <a:t>02.04.2021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50431A6-A4DF-4C10-A533-1EFECFA29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6A450C5-F3A9-4273-9CBD-A52F2C067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51F8-218D-4FA7-9D4A-F7C09A860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725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D8551FC-45A8-4247-8C51-9DD4C0BA3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598CCC8-F69D-417A-A50C-A3E98137A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7D69E-86C6-40EE-9F4B-6AB74BB9CB64}" type="datetime1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1B85CB1-594B-48FF-97B5-BEEEA27A01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700EB60-EF39-4140-AD1F-5E1B1E9B3D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3807" y="6356349"/>
            <a:ext cx="27432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BFEF51F8-218D-4FA7-9D4A-F7C09A86086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666B5DF8-AD52-4F18-8F1F-5D341FEC7B01}"/>
              </a:ext>
            </a:extLst>
          </p:cNvPr>
          <p:cNvSpPr/>
          <p:nvPr userDrawn="1"/>
        </p:nvSpPr>
        <p:spPr>
          <a:xfrm>
            <a:off x="11353800" y="6356349"/>
            <a:ext cx="720000" cy="360000"/>
          </a:xfrm>
          <a:prstGeom prst="rect">
            <a:avLst/>
          </a:prstGeom>
          <a:solidFill>
            <a:srgbClr val="99032A"/>
          </a:solidFill>
          <a:ln>
            <a:solidFill>
              <a:srgbClr val="990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EA3FE545-B569-414D-8926-1C6EDD3A3045}"/>
              </a:ext>
            </a:extLst>
          </p:cNvPr>
          <p:cNvSpPr/>
          <p:nvPr userDrawn="1"/>
        </p:nvSpPr>
        <p:spPr>
          <a:xfrm>
            <a:off x="8943975" y="285382"/>
            <a:ext cx="3248025" cy="775499"/>
          </a:xfrm>
          <a:prstGeom prst="rect">
            <a:avLst/>
          </a:prstGeom>
          <a:blipFill>
            <a:blip r:embed="rId13"/>
            <a:stretch>
              <a:fillRect l="-149" t="-49192" r="-8694" b="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D3D38BB4-A18F-49A3-B56B-047B483386F6}"/>
              </a:ext>
            </a:extLst>
          </p:cNvPr>
          <p:cNvSpPr/>
          <p:nvPr userDrawn="1"/>
        </p:nvSpPr>
        <p:spPr>
          <a:xfrm>
            <a:off x="10589028" y="6356349"/>
            <a:ext cx="720000" cy="360000"/>
          </a:xfrm>
          <a:prstGeom prst="rect">
            <a:avLst/>
          </a:prstGeom>
          <a:solidFill>
            <a:srgbClr val="898989"/>
          </a:solidFill>
          <a:ln>
            <a:solidFill>
              <a:srgbClr val="898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904D3CDF-85B7-470A-BB8D-ED248C96BD41}"/>
              </a:ext>
            </a:extLst>
          </p:cNvPr>
          <p:cNvSpPr/>
          <p:nvPr userDrawn="1"/>
        </p:nvSpPr>
        <p:spPr>
          <a:xfrm>
            <a:off x="9824256" y="6356349"/>
            <a:ext cx="720000" cy="360000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2F1BE33-1AC5-4F1C-8823-A0EA68293C89}"/>
              </a:ext>
            </a:extLst>
          </p:cNvPr>
          <p:cNvSpPr/>
          <p:nvPr userDrawn="1"/>
        </p:nvSpPr>
        <p:spPr>
          <a:xfrm>
            <a:off x="0" y="754806"/>
            <a:ext cx="10512000" cy="36000"/>
          </a:xfrm>
          <a:prstGeom prst="rect">
            <a:avLst/>
          </a:prstGeom>
          <a:solidFill>
            <a:srgbClr val="99032A"/>
          </a:solidFill>
          <a:ln>
            <a:solidFill>
              <a:srgbClr val="990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FC872174-B8B1-4AF6-81D2-BF4FEE839119}"/>
              </a:ext>
            </a:extLst>
          </p:cNvPr>
          <p:cNvSpPr/>
          <p:nvPr userDrawn="1"/>
        </p:nvSpPr>
        <p:spPr>
          <a:xfrm>
            <a:off x="7647709" y="105995"/>
            <a:ext cx="4434404" cy="184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algn="r"/>
            <a:r>
              <a:rPr lang="ru-RU" sz="1200" dirty="0">
                <a:solidFill>
                  <a:schemeClr val="tx1"/>
                </a:solidFill>
                <a:latin typeface="+mn-lt"/>
              </a:rPr>
              <a:t>АО «Уральский завод гражданской авиации»</a:t>
            </a:r>
          </a:p>
        </p:txBody>
      </p:sp>
    </p:spTree>
    <p:extLst>
      <p:ext uri="{BB962C8B-B14F-4D97-AF65-F5344CB8AC3E}">
        <p14:creationId xmlns:p14="http://schemas.microsoft.com/office/powerpoint/2010/main" val="64169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yadi.sk/i/25kBxZIZHm2U8g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microsoft.com/office/2007/relationships/hdphoto" Target="../media/hdphoto1.wdp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microsoft.com/office/2007/relationships/hdphoto" Target="../media/hdphoto2.wdp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28DD1A-7951-44DB-88B9-DDD508A525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208" y="2603297"/>
            <a:ext cx="11462537" cy="1154581"/>
          </a:xfrm>
        </p:spPr>
        <p:txBody>
          <a:bodyPr anchor="t"/>
          <a:lstStyle/>
          <a:p>
            <a:r>
              <a:rPr lang="ru-RU" altLang="ru-RU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Транспортные</a:t>
            </a:r>
            <a:br>
              <a:rPr lang="ru-RU" altLang="ru-RU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Беспилотные </a:t>
            </a:r>
            <a:r>
              <a:rPr lang="ru-RU" altLang="ru-RU" sz="4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авиационные </a:t>
            </a:r>
            <a:r>
              <a:rPr lang="ru-RU" altLang="ru-RU" sz="4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системы</a:t>
            </a:r>
            <a:endParaRPr lang="ru-RU" altLang="ru-RU" sz="3600" dirty="0">
              <a:solidFill>
                <a:srgbClr val="9E032B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FEA4CD2-B420-45DF-9406-CE5189A787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053333"/>
            <a:ext cx="9144000" cy="1655762"/>
          </a:xfrm>
        </p:spPr>
        <p:txBody>
          <a:bodyPr lIns="360000" anchor="b">
            <a:normAutofit/>
          </a:bodyPr>
          <a:lstStyle/>
          <a:p>
            <a:pPr algn="l"/>
            <a:r>
              <a:rPr lang="ru-RU" sz="2000" dirty="0">
                <a:solidFill>
                  <a:srgbClr val="898989"/>
                </a:solidFill>
              </a:rPr>
              <a:t>Главный конструктор</a:t>
            </a:r>
          </a:p>
          <a:p>
            <a:pPr algn="l"/>
            <a:r>
              <a:rPr lang="ru-RU" sz="2000" dirty="0">
                <a:solidFill>
                  <a:srgbClr val="898989"/>
                </a:solidFill>
              </a:rPr>
              <a:t>беспилотных авиационных систем</a:t>
            </a:r>
          </a:p>
          <a:p>
            <a:pPr algn="l"/>
            <a:r>
              <a:rPr lang="ru-RU" sz="2000" dirty="0">
                <a:solidFill>
                  <a:srgbClr val="898989"/>
                </a:solidFill>
              </a:rPr>
              <a:t>Ноженькин Евгений Алексеевич</a:t>
            </a:r>
          </a:p>
          <a:p>
            <a:pPr algn="l"/>
            <a:r>
              <a:rPr lang="ru-RU" sz="2000" dirty="0" smtClean="0">
                <a:solidFill>
                  <a:srgbClr val="898989"/>
                </a:solidFill>
              </a:rPr>
              <a:t>02.04.2021</a:t>
            </a:r>
            <a:endParaRPr lang="ru-RU" sz="20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98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51F8-218D-4FA7-9D4A-F7C09A860864}" type="slidenum">
              <a:rPr lang="ru-RU" smtClean="0"/>
              <a:t>2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0928DD1A-7951-44DB-88B9-DDD508A52557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1462537" cy="76954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dirty="0">
                <a:solidFill>
                  <a:srgbClr val="9903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Предпосылки и проблемы создания транспортных БАС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7FEA4CD2-B420-45DF-9406-CE5189A7876C}"/>
              </a:ext>
            </a:extLst>
          </p:cNvPr>
          <p:cNvSpPr txBox="1">
            <a:spLocks/>
          </p:cNvSpPr>
          <p:nvPr/>
        </p:nvSpPr>
        <p:spPr>
          <a:xfrm>
            <a:off x="378691" y="886692"/>
            <a:ext cx="11573164" cy="5430982"/>
          </a:xfrm>
          <a:prstGeom prst="rect">
            <a:avLst/>
          </a:prstGeom>
        </p:spPr>
        <p:txBody>
          <a:bodyPr vert="horz" lIns="360000" tIns="45720" rIns="91440" bIns="45720" rtlCol="0" anchor="b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/>
              <a:t>Транспортные БАС гражданского назначения</a:t>
            </a:r>
          </a:p>
          <a:p>
            <a:pPr marL="342900" indent="-342900"/>
            <a:r>
              <a:rPr lang="ru-RU" sz="2000" dirty="0"/>
              <a:t>Повышение оперативности доставки грузов</a:t>
            </a:r>
          </a:p>
          <a:p>
            <a:pPr marL="342900" indent="-342900"/>
            <a:r>
              <a:rPr lang="ru-RU" sz="2000" dirty="0"/>
              <a:t>Снижение стоимости доставки грузов</a:t>
            </a:r>
          </a:p>
          <a:p>
            <a:pPr marL="342900" indent="-342900"/>
            <a:r>
              <a:rPr lang="ru-RU" sz="2000" dirty="0"/>
              <a:t>Расширение доступности мест доставки грузов</a:t>
            </a:r>
          </a:p>
          <a:p>
            <a:pPr marL="342900" indent="-342900"/>
            <a:r>
              <a:rPr lang="ru-RU" sz="2000" dirty="0"/>
              <a:t>Снижение воздействия на окружающую среду (меньше затраты топлива – меньше выбросы, утечка ГСМ)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2000" b="1" i="1" dirty="0">
                <a:solidFill>
                  <a:srgbClr val="FF0000"/>
                </a:solidFill>
                <a:latin typeface="+mj-lt"/>
              </a:rPr>
              <a:t>Применение БАС гражданского назначения может быть коммерчески эффективной рыночной услугой, востребованной органами государственной и местной власти, медицинскими, почтовыми и коммерческими организациями, а также частными лицами</a:t>
            </a:r>
          </a:p>
          <a:p>
            <a:endParaRPr lang="ru-RU" sz="2000" dirty="0"/>
          </a:p>
          <a:p>
            <a:pPr marL="0" indent="0">
              <a:buNone/>
            </a:pPr>
            <a:r>
              <a:rPr lang="ru-RU" sz="2000" dirty="0"/>
              <a:t>Проблемные вопросы создания транспортных БАС гражданского назначения</a:t>
            </a:r>
          </a:p>
          <a:p>
            <a:pPr marL="342900" indent="-342900"/>
            <a:r>
              <a:rPr lang="ru-RU" sz="2000" dirty="0"/>
              <a:t>Законодательная база в области системы управления полётами и обеспечения безопасности полётов БАС затрудняет коммерческое применение</a:t>
            </a:r>
          </a:p>
          <a:p>
            <a:pPr marL="342900" indent="-342900"/>
            <a:r>
              <a:rPr lang="ru-RU" sz="2000" dirty="0"/>
              <a:t>Отсутствует инфраструктура для эксплуатации систем (отсутствие ВПП и посадочных площадок, станций слежения и </a:t>
            </a:r>
            <a:r>
              <a:rPr lang="ru-RU" sz="2000" dirty="0" err="1"/>
              <a:t>метеообеспечения</a:t>
            </a:r>
            <a:r>
              <a:rPr lang="ru-RU" sz="2000" dirty="0"/>
              <a:t>)</a:t>
            </a:r>
          </a:p>
          <a:p>
            <a:pPr marL="342900" indent="-342900"/>
            <a:r>
              <a:rPr lang="ru-RU" sz="2000" dirty="0"/>
              <a:t>Отсутствует госзаказ на использование БАС (целесообразно в качестве «якорного заказчика»)</a:t>
            </a:r>
          </a:p>
          <a:p>
            <a:endParaRPr lang="ru-RU" sz="2000" dirty="0"/>
          </a:p>
          <a:p>
            <a:pPr marL="0" indent="0">
              <a:buNone/>
            </a:pPr>
            <a:r>
              <a:rPr lang="ru-RU" sz="2000" dirty="0"/>
              <a:t>Транспортные БАС специального назначения</a:t>
            </a:r>
          </a:p>
          <a:p>
            <a:pPr marL="342900" indent="-342900"/>
            <a:r>
              <a:rPr lang="ru-RU" sz="2000" dirty="0"/>
              <a:t>Снижение риска потерь экипажей в районах боевых действий и специальных операций</a:t>
            </a:r>
          </a:p>
        </p:txBody>
      </p:sp>
    </p:spTree>
    <p:extLst>
      <p:ext uri="{BB962C8B-B14F-4D97-AF65-F5344CB8AC3E}">
        <p14:creationId xmlns:p14="http://schemas.microsoft.com/office/powerpoint/2010/main" val="26368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51F8-218D-4FA7-9D4A-F7C09A860864}" type="slidenum">
              <a:rPr lang="ru-RU" smtClean="0"/>
              <a:t>3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1115"/>
            <a:ext cx="12192000" cy="792070"/>
          </a:xfrm>
        </p:spPr>
        <p:txBody>
          <a:bodyPr anchor="ctr">
            <a:noAutofit/>
          </a:bodyPr>
          <a:lstStyle/>
          <a:p>
            <a:r>
              <a:rPr lang="ru-RU" sz="2000" b="1" dirty="0">
                <a:solidFill>
                  <a:srgbClr val="9903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 АО «УЗГА» И АЭРОНЕТ НТИ</a:t>
            </a:r>
            <a:br>
              <a:rPr lang="ru-RU" sz="2000" b="1" dirty="0">
                <a:solidFill>
                  <a:srgbClr val="9903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800" b="1" dirty="0">
                <a:solidFill>
                  <a:srgbClr val="9903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«СОЗДАНИЕ ЦИФРОВОЙ ТРАНСПОРТНО-ЛОГИСТИЧЕСКОЙ ПЛАТФОРМЫ БАС»</a:t>
            </a:r>
            <a:endParaRPr lang="ru-RU" sz="2000" b="1" dirty="0">
              <a:solidFill>
                <a:srgbClr val="99032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 bwMode="auto">
          <a:xfrm>
            <a:off x="73877" y="840775"/>
            <a:ext cx="3800135" cy="405185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dirty="0">
                <a:solidFill>
                  <a:srgbClr val="990025"/>
                </a:solidFill>
                <a:ea typeface="+mj-ea"/>
                <a:cs typeface="Arial" panose="020B0604020202020204" pitchFamily="34" charset="0"/>
              </a:rPr>
              <a:t>Пилотный проект</a:t>
            </a: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2"/>
          <a:stretch>
            <a:fillRect/>
          </a:stretch>
        </p:blipFill>
        <p:spPr bwMode="auto">
          <a:xfrm>
            <a:off x="4486630" y="2632651"/>
            <a:ext cx="1497860" cy="89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7005" y="3891413"/>
            <a:ext cx="4618020" cy="2778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9" name="Рисунок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2"/>
          <a:stretch>
            <a:fillRect/>
          </a:stretch>
        </p:blipFill>
        <p:spPr bwMode="auto">
          <a:xfrm flipH="1">
            <a:off x="7036242" y="2643692"/>
            <a:ext cx="1497860" cy="89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512" y="1479596"/>
            <a:ext cx="4363251" cy="1122280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7" t="22831" r="8420" b="16240"/>
          <a:stretch/>
        </p:blipFill>
        <p:spPr>
          <a:xfrm rot="978203" flipH="1">
            <a:off x="6643926" y="765347"/>
            <a:ext cx="1789509" cy="127280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A1F25B00-EBED-40B0-B832-4D22DED6B5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56135" y="1273441"/>
            <a:ext cx="1567513" cy="514269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3" r="38082"/>
          <a:stretch/>
        </p:blipFill>
        <p:spPr>
          <a:xfrm>
            <a:off x="8332747" y="1530576"/>
            <a:ext cx="486724" cy="1083927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" t="369" r="24738"/>
          <a:stretch/>
        </p:blipFill>
        <p:spPr>
          <a:xfrm flipH="1">
            <a:off x="4017392" y="1384006"/>
            <a:ext cx="640300" cy="1217870"/>
          </a:xfrm>
          <a:prstGeom prst="rect">
            <a:avLst/>
          </a:prstGeom>
        </p:spPr>
      </p:pic>
      <p:sp>
        <p:nvSpPr>
          <p:cNvPr id="75" name="Прямоугольник 74"/>
          <p:cNvSpPr/>
          <p:nvPr/>
        </p:nvSpPr>
        <p:spPr bwMode="auto">
          <a:xfrm>
            <a:off x="4070713" y="3413623"/>
            <a:ext cx="4742320" cy="405185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990025"/>
                </a:solidFill>
                <a:ea typeface="+mj-ea"/>
                <a:cs typeface="Arial" panose="020B0604020202020204" pitchFamily="34" charset="0"/>
              </a:rPr>
              <a:t>Цифровая платформа</a:t>
            </a:r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" r="7890"/>
          <a:stretch/>
        </p:blipFill>
        <p:spPr>
          <a:xfrm>
            <a:off x="8926474" y="1521609"/>
            <a:ext cx="3244642" cy="4278385"/>
          </a:xfrm>
          <a:prstGeom prst="rect">
            <a:avLst/>
          </a:prstGeom>
        </p:spPr>
      </p:pic>
      <p:pic>
        <p:nvPicPr>
          <p:cNvPr id="129" name="Рисунок 1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1770" y="1562099"/>
            <a:ext cx="3532242" cy="4197404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808" y="1733010"/>
            <a:ext cx="520526" cy="463236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194" y="3949336"/>
            <a:ext cx="529048" cy="543881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1" y="3405980"/>
            <a:ext cx="618553" cy="412369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9" y="3081007"/>
            <a:ext cx="856559" cy="190049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5" y="2474280"/>
            <a:ext cx="925778" cy="263847"/>
          </a:xfrm>
          <a:prstGeom prst="rect">
            <a:avLst/>
          </a:prstGeom>
        </p:spPr>
      </p:pic>
      <p:pic>
        <p:nvPicPr>
          <p:cNvPr id="180" name="Рисунок 17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2532" y="5930415"/>
            <a:ext cx="2387225" cy="692912"/>
          </a:xfrm>
          <a:prstGeom prst="rect">
            <a:avLst/>
          </a:prstGeom>
        </p:spPr>
      </p:pic>
      <p:cxnSp>
        <p:nvCxnSpPr>
          <p:cNvPr id="181" name="Straight Connector 39"/>
          <p:cNvCxnSpPr/>
          <p:nvPr/>
        </p:nvCxnSpPr>
        <p:spPr>
          <a:xfrm>
            <a:off x="3941216" y="972693"/>
            <a:ext cx="53796" cy="5858263"/>
          </a:xfrm>
          <a:prstGeom prst="line">
            <a:avLst/>
          </a:prstGeom>
          <a:noFill/>
          <a:ln w="19050" cap="rnd" cmpd="sng" algn="ctr">
            <a:solidFill>
              <a:schemeClr val="bg1">
                <a:lumMod val="65000"/>
              </a:schemeClr>
            </a:solidFill>
            <a:prstDash val="dot"/>
          </a:ln>
          <a:effectLst/>
        </p:spPr>
      </p:cxnSp>
      <p:cxnSp>
        <p:nvCxnSpPr>
          <p:cNvPr id="183" name="Straight Connector 39"/>
          <p:cNvCxnSpPr/>
          <p:nvPr/>
        </p:nvCxnSpPr>
        <p:spPr>
          <a:xfrm>
            <a:off x="8871040" y="972693"/>
            <a:ext cx="73519" cy="5858263"/>
          </a:xfrm>
          <a:prstGeom prst="line">
            <a:avLst/>
          </a:prstGeom>
          <a:noFill/>
          <a:ln w="19050" cap="rnd" cmpd="sng" algn="ctr">
            <a:solidFill>
              <a:schemeClr val="bg1">
                <a:lumMod val="65000"/>
              </a:schemeClr>
            </a:solidFill>
            <a:prstDash val="dot"/>
          </a:ln>
          <a:effectLst/>
        </p:spPr>
      </p:cxnSp>
      <p:sp>
        <p:nvSpPr>
          <p:cNvPr id="184" name="Прямоугольник 183"/>
          <p:cNvSpPr/>
          <p:nvPr/>
        </p:nvSpPr>
        <p:spPr bwMode="auto">
          <a:xfrm>
            <a:off x="8948133" y="835001"/>
            <a:ext cx="3243867" cy="405185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dirty="0">
                <a:solidFill>
                  <a:srgbClr val="990025"/>
                </a:solidFill>
                <a:ea typeface="+mj-ea"/>
                <a:cs typeface="Arial" panose="020B0604020202020204" pitchFamily="34" charset="0"/>
              </a:rPr>
              <a:t>Коммерциализация</a:t>
            </a:r>
          </a:p>
        </p:txBody>
      </p:sp>
    </p:spTree>
    <p:extLst>
      <p:ext uri="{BB962C8B-B14F-4D97-AF65-F5344CB8AC3E}">
        <p14:creationId xmlns:p14="http://schemas.microsoft.com/office/powerpoint/2010/main" val="327368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115"/>
            <a:ext cx="12192000" cy="783446"/>
          </a:xfrm>
        </p:spPr>
        <p:txBody>
          <a:bodyPr anchor="ctr">
            <a:normAutofit/>
          </a:bodyPr>
          <a:lstStyle/>
          <a:p>
            <a:r>
              <a:rPr lang="ru-RU" sz="2000" b="1" dirty="0">
                <a:solidFill>
                  <a:srgbClr val="99032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Эксперимент по применению БАС АО «УЗГА»</a:t>
            </a:r>
          </a:p>
        </p:txBody>
      </p:sp>
      <p:sp>
        <p:nvSpPr>
          <p:cNvPr id="7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33807" y="6356350"/>
            <a:ext cx="2743200" cy="360000"/>
          </a:xfrm>
        </p:spPr>
        <p:txBody>
          <a:bodyPr/>
          <a:lstStyle/>
          <a:p>
            <a:fld id="{3EF660E9-E116-4F2D-91B7-27BAC0D3A97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84" name="Заголовок 1"/>
          <p:cNvSpPr txBox="1">
            <a:spLocks/>
          </p:cNvSpPr>
          <p:nvPr/>
        </p:nvSpPr>
        <p:spPr>
          <a:xfrm>
            <a:off x="1557979" y="863660"/>
            <a:ext cx="7528873" cy="662780"/>
          </a:xfrm>
          <a:prstGeom prst="rect">
            <a:avLst/>
          </a:prstGeom>
        </p:spPr>
        <p:txBody>
          <a:bodyPr vert="horz" lIns="91433" tIns="45716" rIns="91433" bIns="45716" rtlCol="0" anchor="ctr">
            <a:normAutofit/>
          </a:bodyPr>
          <a:lstStyle>
            <a:lvl1pPr algn="l" defTabSz="91432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ru-RU" sz="1800" dirty="0"/>
          </a:p>
        </p:txBody>
      </p:sp>
      <p:sp>
        <p:nvSpPr>
          <p:cNvPr id="85" name="TextBox 84"/>
          <p:cNvSpPr txBox="1"/>
          <p:nvPr/>
        </p:nvSpPr>
        <p:spPr>
          <a:xfrm>
            <a:off x="213497" y="1681382"/>
            <a:ext cx="8242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6" indent="-285756">
              <a:buFont typeface="Arial" panose="020B0604020202020204" pitchFamily="34" charset="0"/>
              <a:buChar char="•"/>
            </a:pPr>
            <a:r>
              <a:rPr lang="ru-RU" dirty="0"/>
              <a:t>Путевой маршрут -  </a:t>
            </a:r>
            <a:r>
              <a:rPr lang="ru-RU" b="1" dirty="0"/>
              <a:t>100 км</a:t>
            </a:r>
          </a:p>
          <a:p>
            <a:pPr marL="285756" indent="-285756">
              <a:buFont typeface="Arial" panose="020B0604020202020204" pitchFamily="34" charset="0"/>
              <a:buChar char="•"/>
            </a:pPr>
            <a:r>
              <a:rPr lang="ru-RU" dirty="0"/>
              <a:t>Согласован местный режим с ОРВД</a:t>
            </a:r>
          </a:p>
          <a:p>
            <a:pPr marL="285756" indent="-285756">
              <a:buFont typeface="Arial" panose="020B0604020202020204" pitchFamily="34" charset="0"/>
              <a:buChar char="•"/>
            </a:pPr>
            <a:r>
              <a:rPr lang="ru-RU" dirty="0"/>
              <a:t>Время в пути - 80 мин</a:t>
            </a:r>
          </a:p>
          <a:p>
            <a:pPr marL="285756" indent="-285756">
              <a:buFont typeface="Arial" panose="020B0604020202020204" pitchFamily="34" charset="0"/>
              <a:buChar char="•"/>
            </a:pPr>
            <a:r>
              <a:rPr lang="ru-RU" dirty="0"/>
              <a:t>Груз – медицинский контейнер ТМ-1 «</a:t>
            </a:r>
            <a:r>
              <a:rPr lang="ru-RU" dirty="0" err="1"/>
              <a:t>Термо</a:t>
            </a:r>
            <a:r>
              <a:rPr lang="ru-RU" dirty="0"/>
              <a:t>-Конт МК» </a:t>
            </a:r>
          </a:p>
        </p:txBody>
      </p:sp>
      <p:grpSp>
        <p:nvGrpSpPr>
          <p:cNvPr id="86" name="Группа 85"/>
          <p:cNvGrpSpPr/>
          <p:nvPr/>
        </p:nvGrpSpPr>
        <p:grpSpPr>
          <a:xfrm>
            <a:off x="196927" y="3025540"/>
            <a:ext cx="8191498" cy="3240438"/>
            <a:chOff x="768857" y="2781798"/>
            <a:chExt cx="8191498" cy="3219366"/>
          </a:xfrm>
        </p:grpSpPr>
        <p:pic>
          <p:nvPicPr>
            <p:cNvPr id="9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857" y="2781798"/>
              <a:ext cx="8191498" cy="3219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3" name="Прямая со стрелкой 92"/>
            <p:cNvCxnSpPr/>
            <p:nvPr/>
          </p:nvCxnSpPr>
          <p:spPr>
            <a:xfrm>
              <a:off x="7569168" y="3180819"/>
              <a:ext cx="73054" cy="37566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 стрелкой 93"/>
            <p:cNvCxnSpPr/>
            <p:nvPr/>
          </p:nvCxnSpPr>
          <p:spPr>
            <a:xfrm flipH="1">
              <a:off x="6335222" y="3556480"/>
              <a:ext cx="1289291" cy="885755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 стрелкой 94"/>
            <p:cNvCxnSpPr/>
            <p:nvPr/>
          </p:nvCxnSpPr>
          <p:spPr>
            <a:xfrm flipH="1">
              <a:off x="3622040" y="4442234"/>
              <a:ext cx="2713181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 стрелкой 95"/>
            <p:cNvCxnSpPr/>
            <p:nvPr/>
          </p:nvCxnSpPr>
          <p:spPr>
            <a:xfrm flipH="1">
              <a:off x="2160962" y="4442234"/>
              <a:ext cx="1461077" cy="1288963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 стрелкой 96"/>
            <p:cNvCxnSpPr/>
            <p:nvPr/>
          </p:nvCxnSpPr>
          <p:spPr>
            <a:xfrm flipH="1" flipV="1">
              <a:off x="1266603" y="5308053"/>
              <a:ext cx="894358" cy="423145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/>
          </p:nvSpPr>
          <p:spPr>
            <a:xfrm>
              <a:off x="6297997" y="2882347"/>
              <a:ext cx="1058496" cy="458663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ru-RU" sz="1200" dirty="0"/>
                <a:t>Место взлета</a:t>
              </a:r>
            </a:p>
            <a:p>
              <a:r>
                <a:rPr lang="ru-RU" sz="1200" dirty="0" err="1"/>
                <a:t>г.Камышлов</a:t>
              </a:r>
              <a:endParaRPr lang="ru-RU" sz="1200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85427" y="4703494"/>
              <a:ext cx="1504451" cy="458663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ru-RU" sz="1200" dirty="0"/>
                <a:t>Место посадки </a:t>
              </a:r>
            </a:p>
            <a:p>
              <a:r>
                <a:rPr lang="ru-RU" sz="1200" dirty="0"/>
                <a:t>аэродром Логиново</a:t>
              </a:r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1" y="811907"/>
            <a:ext cx="9385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Эксперимент по доставке медицинских грузов по маршруту </a:t>
            </a:r>
          </a:p>
          <a:p>
            <a:r>
              <a:rPr lang="ru-RU" sz="2400" b="1" dirty="0"/>
              <a:t>г. Камышлов - г. Екатеринбург (аэродром Логиново) май 2020г. 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196927" y="6247216"/>
            <a:ext cx="58990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Маршрут эксперимента по доставке медицинских грузов</a:t>
            </a:r>
            <a:endParaRPr lang="en-US" sz="1600" dirty="0"/>
          </a:p>
        </p:txBody>
      </p:sp>
      <p:pic>
        <p:nvPicPr>
          <p:cNvPr id="102" name="Рисунок 10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2449" y="4634128"/>
            <a:ext cx="3574559" cy="1631851"/>
          </a:xfrm>
          <a:prstGeom prst="rect">
            <a:avLst/>
          </a:prstGeom>
        </p:spPr>
      </p:pic>
      <p:pic>
        <p:nvPicPr>
          <p:cNvPr id="103" name="Рисунок 102" descr="C:\Users\Аркадий Пьянников\AppData\Local\Microsoft\Windows\INetCache\Content.Word\IMG_249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02449" y="857300"/>
            <a:ext cx="3574559" cy="2095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4" name="Рисунок 103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02449" y="3025539"/>
            <a:ext cx="3574559" cy="15182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571" y="6291160"/>
            <a:ext cx="550489" cy="55048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08634" y="6519446"/>
            <a:ext cx="56493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hlinkClick r:id="rId8"/>
              </a:rPr>
              <a:t>https://yadi.sk/i/25kBxZIZHm2U8g</a:t>
            </a:r>
            <a:endParaRPr lang="en-US" sz="1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96927" y="6517301"/>
            <a:ext cx="21750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Видеоролик перелёта: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2691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93"/>
            <a:ext cx="10515600" cy="751781"/>
          </a:xfr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sz="2400" b="1" dirty="0">
                <a:solidFill>
                  <a:srgbClr val="99032A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ЛИНЕЙКА </a:t>
            </a:r>
            <a:r>
              <a:rPr lang="ru-RU" sz="2400" b="1" dirty="0" err="1">
                <a:solidFill>
                  <a:srgbClr val="99032A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БпЛА</a:t>
            </a:r>
            <a:r>
              <a:rPr lang="ru-RU" sz="2400" b="1" dirty="0">
                <a:solidFill>
                  <a:srgbClr val="99032A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АО «УЗГА»</a:t>
            </a:r>
            <a:br>
              <a:rPr lang="ru-RU" sz="2400" b="1" dirty="0">
                <a:solidFill>
                  <a:srgbClr val="99032A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r>
              <a:rPr lang="ru-RU" sz="2400" b="1" dirty="0">
                <a:solidFill>
                  <a:srgbClr val="99032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перспективные разработки </a:t>
            </a:r>
            <a:endParaRPr lang="ru-RU" sz="2400" b="1" dirty="0">
              <a:solidFill>
                <a:srgbClr val="99032A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60E9-E116-4F2D-91B7-27BAC0D3A970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9C651A02-2CDC-48EB-AB6D-3B82CEFA31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78207" y="4458153"/>
            <a:ext cx="2377203" cy="78307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6349" flipH="1">
            <a:off x="2476420" y="2113399"/>
            <a:ext cx="3248783" cy="216693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828" y="5939541"/>
            <a:ext cx="1047860" cy="680444"/>
          </a:xfrm>
          <a:prstGeom prst="rect">
            <a:avLst/>
          </a:prstGeom>
        </p:spPr>
      </p:pic>
      <p:pic>
        <p:nvPicPr>
          <p:cNvPr id="1026" name="Picture 2" descr="mugin 3d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21" b="45971" l="3828" r="84450">
                        <a14:foregroundMark x1="41388" y1="9379" x2="41388" y2="9379"/>
                        <a14:backgroundMark x1="67105" y1="33950" x2="67105" y2="33950"/>
                        <a14:backgroundMark x1="38158" y1="35931" x2="38158" y2="35931"/>
                        <a14:backgroundMark x1="48206" y1="30779" x2="48206" y2="30779"/>
                        <a14:backgroundMark x1="50120" y1="28137" x2="50120" y2="28137"/>
                        <a14:backgroundMark x1="43541" y1="27873" x2="43541" y2="27873"/>
                        <a14:backgroundMark x1="28589" y1="24571" x2="28589" y2="24571"/>
                        <a14:backgroundMark x1="33134" y1="23382" x2="33134" y2="23382"/>
                        <a14:backgroundMark x1="31340" y1="23382" x2="31340" y2="23382"/>
                        <a14:backgroundMark x1="36124" y1="21929" x2="36124" y2="21929"/>
                        <a14:backgroundMark x1="25837" y1="23646" x2="25837" y2="23646"/>
                        <a14:backgroundMark x1="23923" y1="23910" x2="23923" y2="23910"/>
                        <a14:backgroundMark x1="35885" y1="36460" x2="35885" y2="36460"/>
                        <a14:backgroundMark x1="56818" y1="26024" x2="56818" y2="26024"/>
                        <a14:backgroundMark x1="75000" y1="36592" x2="75000" y2="36592"/>
                        <a14:backgroundMark x1="49522" y1="23382" x2="49522" y2="23382"/>
                        <a14:backgroundMark x1="44737" y1="22589" x2="44737" y2="22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990" b="50952"/>
          <a:stretch/>
        </p:blipFill>
        <p:spPr bwMode="auto">
          <a:xfrm>
            <a:off x="5710354" y="5489119"/>
            <a:ext cx="1213998" cy="59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152280" y="857925"/>
            <a:ext cx="7391918" cy="14368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0784" y="1776795"/>
            <a:ext cx="1260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Альтиус</a:t>
            </a:r>
            <a:r>
              <a:rPr lang="ru-RU" dirty="0"/>
              <a:t>-РУ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333807" y="4025222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Да-42Б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26905" y="2776288"/>
            <a:ext cx="13285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Форпост</a:t>
            </a:r>
          </a:p>
          <a:p>
            <a:r>
              <a:rPr lang="ru-RU" dirty="0"/>
              <a:t>Форпост-М</a:t>
            </a:r>
          </a:p>
          <a:p>
            <a:r>
              <a:rPr lang="ru-RU" dirty="0"/>
              <a:t>Форпост-Р</a:t>
            </a:r>
          </a:p>
          <a:p>
            <a:r>
              <a:rPr lang="ru-RU" dirty="0"/>
              <a:t>Форпост-РУ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40217" y="4664308"/>
            <a:ext cx="958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Юпитер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57810" y="5342365"/>
            <a:ext cx="84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Стрикс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8005450" y="5939541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Застава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36275" y="4684510"/>
            <a:ext cx="1892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инициативная разработка</a:t>
            </a:r>
          </a:p>
          <a:p>
            <a:r>
              <a:rPr lang="ru-RU" sz="1200" dirty="0"/>
              <a:t>летные испытания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334046" y="3075565"/>
            <a:ext cx="2190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лицензионное производство</a:t>
            </a:r>
            <a:endParaRPr lang="en-US" sz="1200" dirty="0"/>
          </a:p>
          <a:p>
            <a:r>
              <a:rPr lang="ru-RU" sz="1200" dirty="0"/>
              <a:t>ОКР - </a:t>
            </a:r>
            <a:r>
              <a:rPr lang="ru-RU" sz="1200" dirty="0" err="1"/>
              <a:t>импортозамещение</a:t>
            </a:r>
            <a:endParaRPr lang="ru-RU" sz="1200" dirty="0"/>
          </a:p>
          <a:p>
            <a:r>
              <a:rPr lang="ru-RU" sz="1200" dirty="0"/>
              <a:t>Государственные испытания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83312" y="5360126"/>
            <a:ext cx="1892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инициативная разработка</a:t>
            </a:r>
          </a:p>
          <a:p>
            <a:r>
              <a:rPr lang="ru-RU" sz="1200" dirty="0"/>
              <a:t>завершены ЛИ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351834" y="6193969"/>
            <a:ext cx="1588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лицензионное производство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4701281" y="2053104"/>
            <a:ext cx="1723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ОКР, летные испытания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114726" y="4038179"/>
            <a:ext cx="2083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лицензионное производство</a:t>
            </a:r>
            <a:endParaRPr lang="en-US" sz="1200" dirty="0"/>
          </a:p>
          <a:p>
            <a:r>
              <a:rPr lang="ru-RU" sz="1200" dirty="0" err="1"/>
              <a:t>импортозамещение</a:t>
            </a:r>
            <a:r>
              <a:rPr lang="ru-RU" sz="1200" dirty="0"/>
              <a:t> БРЭО </a:t>
            </a:r>
          </a:p>
          <a:p>
            <a:r>
              <a:rPr lang="ru-RU" sz="1200" dirty="0"/>
              <a:t>БПЛА - эскизный проект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926937" y="2361208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ЛМС-901-Б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206162" y="2369097"/>
            <a:ext cx="1900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ОКР – разработка легкого </a:t>
            </a:r>
          </a:p>
          <a:p>
            <a:r>
              <a:rPr lang="ru-RU" sz="1200" dirty="0"/>
              <a:t>многоцелевого самолета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47" b="89898" l="3037" r="95268">
                        <a14:foregroundMark x1="12994" y1="42967" x2="12994" y2="42967"/>
                        <a14:foregroundMark x1="7203" y1="38235" x2="7203" y2="38235"/>
                        <a14:foregroundMark x1="22669" y1="49361" x2="22669" y2="49361"/>
                        <a14:foregroundMark x1="33333" y1="63939" x2="33333" y2="63939"/>
                        <a14:foregroundMark x1="39407" y1="58312" x2="39407" y2="58312"/>
                        <a14:foregroundMark x1="42585" y1="63939" x2="42585" y2="63939"/>
                        <a14:foregroundMark x1="43291" y1="66624" x2="43291" y2="66624"/>
                        <a14:foregroundMark x1="38842" y1="68670" x2="38842" y2="68670"/>
                        <a14:foregroundMark x1="36582" y1="69693" x2="36582" y2="69693"/>
                        <a14:foregroundMark x1="62147" y1="53453" x2="62147" y2="53453"/>
                        <a14:foregroundMark x1="74929" y1="43990" x2="74929" y2="43990"/>
                        <a14:foregroundMark x1="74647" y1="47826" x2="74647" y2="47826"/>
                        <a14:foregroundMark x1="54802" y1="37212" x2="54802" y2="37212"/>
                        <a14:foregroundMark x1="78672" y1="75064" x2="78672" y2="75064"/>
                        <a14:foregroundMark x1="89689" y1="77877" x2="89689" y2="77877"/>
                        <a14:foregroundMark x1="85311" y1="77110" x2="85311" y2="77110"/>
                        <a14:foregroundMark x1="74223" y1="73274" x2="74223" y2="73274"/>
                        <a14:foregroundMark x1="64407" y1="69949" x2="64407" y2="69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2288" flipH="1">
            <a:off x="8488002" y="2408158"/>
            <a:ext cx="3823373" cy="2111496"/>
          </a:xfrm>
          <a:prstGeom prst="rect">
            <a:avLst/>
          </a:prstGeom>
        </p:spPr>
      </p:pic>
      <p:pic>
        <p:nvPicPr>
          <p:cNvPr id="43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2" y="2288558"/>
            <a:ext cx="3084513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2"/>
          <a:srcRect l="5739" t="19950" r="2580" b="11945"/>
          <a:stretch/>
        </p:blipFill>
        <p:spPr>
          <a:xfrm flipH="1">
            <a:off x="8536204" y="827117"/>
            <a:ext cx="3339916" cy="161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90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51F8-218D-4FA7-9D4A-F7C09A860864}" type="slidenum">
              <a:rPr lang="ru-RU" smtClean="0"/>
              <a:t>6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0928DD1A-7951-44DB-88B9-DDD508A52557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1462537" cy="78765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rgbClr val="94002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altLang="ru-RU" dirty="0" smtClean="0"/>
              <a:t>ЦЕЛИ И ПРЕДЛОЖЕНИЯ</a:t>
            </a:r>
            <a:endParaRPr lang="ru-RU" altLang="ru-RU" dirty="0"/>
          </a:p>
        </p:txBody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7FEA4CD2-B420-45DF-9406-CE5189A7876C}"/>
              </a:ext>
            </a:extLst>
          </p:cNvPr>
          <p:cNvSpPr txBox="1">
            <a:spLocks/>
          </p:cNvSpPr>
          <p:nvPr/>
        </p:nvSpPr>
        <p:spPr>
          <a:xfrm>
            <a:off x="0" y="926220"/>
            <a:ext cx="11573164" cy="3291820"/>
          </a:xfrm>
          <a:prstGeom prst="rect">
            <a:avLst/>
          </a:prstGeom>
        </p:spPr>
        <p:txBody>
          <a:bodyPr vert="horz" lIns="36000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rgbClr val="99032A"/>
                </a:solidFill>
              </a:rPr>
              <a:t>Основные цели АО «УЗГА» в направлении гражданских БАС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/>
              <a:t>Поиск якорных заказчиков и определение оптимальной бизнес-модели развертывания и эксплуатации БАС  гражданского назначения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/>
              <a:t>Унификация систем управления и связ</a:t>
            </a:r>
            <a:r>
              <a:rPr lang="ru-RU" sz="2400" dirty="0"/>
              <a:t>и</a:t>
            </a:r>
            <a:endParaRPr lang="ru-RU" sz="24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/>
              <a:t>Определение и создание оптимального </a:t>
            </a:r>
            <a:r>
              <a:rPr lang="ru-RU" sz="2400" dirty="0" err="1" smtClean="0"/>
              <a:t>типоряда</a:t>
            </a:r>
            <a:r>
              <a:rPr lang="ru-RU" sz="2400" dirty="0" smtClean="0"/>
              <a:t> БВС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/>
              <a:t>Участие в создании пилотных проектов распределенных БАС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/>
              <a:t>Участие в формировании нормативно-правовой базы по сертификации и эксплуатации БАС</a:t>
            </a:r>
            <a:endParaRPr lang="ru-RU" sz="2400" dirty="0"/>
          </a:p>
          <a:p>
            <a:pPr marL="0" indent="0" algn="ctr">
              <a:buNone/>
            </a:pPr>
            <a:endParaRPr lang="ru-RU" sz="2400" b="1" dirty="0" smtClean="0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0928DD1A-7951-44DB-88B9-DDD508A52557}"/>
              </a:ext>
            </a:extLst>
          </p:cNvPr>
          <p:cNvSpPr txBox="1">
            <a:spLocks/>
          </p:cNvSpPr>
          <p:nvPr/>
        </p:nvSpPr>
        <p:spPr>
          <a:xfrm>
            <a:off x="211347" y="5050762"/>
            <a:ext cx="11462537" cy="47286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4000" dirty="0">
                <a:solidFill>
                  <a:srgbClr val="9903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12247131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2147</TotalTime>
  <Words>915</Words>
  <Application>Microsoft Office PowerPoint</Application>
  <PresentationFormat>Широкоэкранный</PresentationFormat>
  <Paragraphs>104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Tahoma</vt:lpstr>
      <vt:lpstr>Verdana</vt:lpstr>
      <vt:lpstr>Wingdings</vt:lpstr>
      <vt:lpstr>Тема Office</vt:lpstr>
      <vt:lpstr>Транспортные Беспилотные авиационные системы</vt:lpstr>
      <vt:lpstr>Презентация PowerPoint</vt:lpstr>
      <vt:lpstr>ПРОЕКТ АО «УЗГА» И АЭРОНЕТ НТИ «СОЗДАНИЕ ЦИФРОВОЙ ТРАНСПОРТНО-ЛОГИСТИЧЕСКОЙ ПЛАТФОРМЫ БАС»</vt:lpstr>
      <vt:lpstr>Эксперимент по применению БАС АО «УЗГА»</vt:lpstr>
      <vt:lpstr>ЛИНЕЙКА БпЛА АО «УЗГА» и перспективные разработки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Москва. Административный директор: Кузнецова М.В</dc:creator>
  <cp:lastModifiedBy>Ноженькин Евгений</cp:lastModifiedBy>
  <cp:revision>175</cp:revision>
  <cp:lastPrinted>2021-04-02T07:40:29Z</cp:lastPrinted>
  <dcterms:created xsi:type="dcterms:W3CDTF">2019-12-11T17:34:04Z</dcterms:created>
  <dcterms:modified xsi:type="dcterms:W3CDTF">2021-04-02T08:44:24Z</dcterms:modified>
</cp:coreProperties>
</file>